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73" r:id="rId8"/>
    <p:sldId id="261" r:id="rId9"/>
    <p:sldId id="262" r:id="rId10"/>
    <p:sldId id="263" r:id="rId11"/>
    <p:sldId id="264" r:id="rId12"/>
    <p:sldId id="265" r:id="rId13"/>
    <p:sldId id="266" r:id="rId14"/>
    <p:sldId id="274" r:id="rId15"/>
    <p:sldId id="267" r:id="rId16"/>
    <p:sldId id="268" r:id="rId17"/>
    <p:sldId id="276" r:id="rId18"/>
    <p:sldId id="277" r:id="rId19"/>
    <p:sldId id="269" r:id="rId20"/>
    <p:sldId id="270" r:id="rId21"/>
    <p:sldId id="271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628799"/>
          </a:xfrm>
        </p:spPr>
        <p:txBody>
          <a:bodyPr/>
          <a:lstStyle/>
          <a:p>
            <a:r>
              <a:rPr lang="uk-UA" dirty="0" smtClean="0"/>
              <a:t>Різноманітність і значення найпростіших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6309320"/>
            <a:ext cx="6400800" cy="36004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Комірцеві джгутикові</a:t>
            </a:r>
            <a:endParaRPr lang="ru-RU" dirty="0"/>
          </a:p>
        </p:txBody>
      </p:sp>
      <p:pic>
        <p:nvPicPr>
          <p:cNvPr id="16386" name="Picture 2" descr="http://elementy.ru/images/news/monosiga_brevicollis_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6967225" cy="4760937"/>
          </a:xfrm>
          <a:prstGeom prst="rect">
            <a:avLst/>
          </a:prstGeom>
          <a:noFill/>
        </p:spPr>
      </p:pic>
      <p:pic>
        <p:nvPicPr>
          <p:cNvPr id="20484" name="Picture 4" descr="http://distant-lessons.ru/wp-content/uploads/2012/08/%D1%8D%D0%BD%D0%B5%D1%80%D0%B3%D0%B5%D1%82%D0%B8%D1%87%D0%B5%D1%81%D0%BA%D0%B8%D0%B9-%D0%BE%D0%B1%D0%BC%D0%B5%D0%B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556792"/>
            <a:ext cx="1983482" cy="2039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Саркодові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Дотримуйтеся чистоти!</a:t>
            </a:r>
            <a:endParaRPr lang="ru-RU" sz="2800" dirty="0"/>
          </a:p>
        </p:txBody>
      </p:sp>
      <p:pic>
        <p:nvPicPr>
          <p:cNvPr id="9218" name="Picture 2" descr="http://www.ctv.by/sites/default/files/field/image/moite_ruki_s_mil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7554416" cy="56658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Джгутикові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9361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Джгутикові симбіотично живуть у травній системі травоїдних ссавців, термітів, тарганів </a:t>
            </a:r>
          </a:p>
          <a:p>
            <a:pPr algn="ctr">
              <a:buNone/>
            </a:pPr>
            <a:r>
              <a:rPr lang="uk-UA" sz="1000" dirty="0" smtClean="0"/>
              <a:t>(блакитним – ядро, </a:t>
            </a:r>
            <a:r>
              <a:rPr lang="uk-UA" sz="1000" dirty="0" err="1" smtClean="0"/>
              <a:t>зелетим</a:t>
            </a:r>
            <a:r>
              <a:rPr lang="uk-UA" sz="1000" dirty="0" smtClean="0"/>
              <a:t> – симбіотичні бактерії, жовтим – перероблена целюлоза)</a:t>
            </a:r>
            <a:endParaRPr lang="ru-RU" sz="1000" dirty="0"/>
          </a:p>
        </p:txBody>
      </p:sp>
      <p:pic>
        <p:nvPicPr>
          <p:cNvPr id="8194" name="Picture 2" descr="http://upload.wikimedia.org/wikipedia/commons/thumb/1/18/Hippopotamus_amphibius.JPG/300px-Hippopotamus_amphibi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23528" y="620688"/>
            <a:ext cx="3312368" cy="2484276"/>
          </a:xfrm>
          <a:prstGeom prst="rect">
            <a:avLst/>
          </a:prstGeom>
          <a:noFill/>
        </p:spPr>
      </p:pic>
      <p:pic>
        <p:nvPicPr>
          <p:cNvPr id="8196" name="Picture 4" descr="http://upload.wikimedia.org/wikipedia/commons/thumb/a/ae/Koe_in_weiland_bij_Gorssel.JPG/275px-Koe_in_weiland_bij_Gorss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74798"/>
            <a:ext cx="3312368" cy="2493311"/>
          </a:xfrm>
          <a:prstGeom prst="rect">
            <a:avLst/>
          </a:prstGeom>
          <a:noFill/>
        </p:spPr>
      </p:pic>
      <p:pic>
        <p:nvPicPr>
          <p:cNvPr id="8198" name="Picture 6" descr="http://zooclub.ru/attach/chlen/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364088" y="620687"/>
            <a:ext cx="3456384" cy="2453045"/>
          </a:xfrm>
          <a:prstGeom prst="rect">
            <a:avLst/>
          </a:prstGeom>
          <a:noFill/>
        </p:spPr>
      </p:pic>
      <p:pic>
        <p:nvPicPr>
          <p:cNvPr id="8200" name="Picture 8" descr="http://www.radosvet.net/uploads/posts/1233408759_DSC02936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339380" y="3284984"/>
            <a:ext cx="3481092" cy="2591779"/>
          </a:xfrm>
          <a:prstGeom prst="rect">
            <a:avLst/>
          </a:prstGeom>
          <a:noFill/>
        </p:spPr>
      </p:pic>
      <p:pic>
        <p:nvPicPr>
          <p:cNvPr id="8204" name="Picture 12" descr="Pseudotrichonympha grassi — представитель симбиотических простейших (особой группы жгутиковых — гипермастигин), обитающих в кишечнике термита. A — под микроскопом в фазовом контрасте. B — то же при окраске люминесцентным красителем, выявляющим ядро. C — то же при использовании метода FISH (fluorescence in situ hybridization); зеленым цветом выделяются бактерии — внутриклеточные симбионты простейших, желтым — масса перерабатываемой древесины. Длина масштабной линейки 100 мкм. Фото из дополнительных материалов к обсуждаемой статье в Scienc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2554156" y="1918452"/>
            <a:ext cx="3816424" cy="2805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Джгутикові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Трипаносома – збудник сонної хвороби (</a:t>
            </a:r>
            <a:r>
              <a:rPr lang="uk-UA" sz="2800" dirty="0" err="1" smtClean="0"/>
              <a:t>Зх</a:t>
            </a:r>
            <a:r>
              <a:rPr lang="uk-UA" sz="2800" dirty="0" smtClean="0"/>
              <a:t> Африка)</a:t>
            </a:r>
            <a:endParaRPr lang="ru-RU" sz="2800" dirty="0"/>
          </a:p>
        </p:txBody>
      </p:sp>
      <p:pic>
        <p:nvPicPr>
          <p:cNvPr id="7170" name="Picture 2" descr="http://www.raskraska.ru/book/img/Trypanosoma_rhodesien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692696"/>
            <a:ext cx="6996100" cy="5596881"/>
          </a:xfrm>
          <a:prstGeom prst="rect">
            <a:avLst/>
          </a:prstGeom>
          <a:noFill/>
        </p:spPr>
      </p:pic>
      <p:pic>
        <p:nvPicPr>
          <p:cNvPr id="7172" name="Picture 4" descr="http://www.antiparasitos.ru/userdata/images/Trypanosoma3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908720"/>
            <a:ext cx="2847975" cy="2390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Джгутикові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Зараження відбувається через укуси мухи </a:t>
            </a:r>
            <a:r>
              <a:rPr lang="uk-UA" sz="2800" dirty="0" err="1" smtClean="0"/>
              <a:t>це-це</a:t>
            </a:r>
            <a:endParaRPr lang="ru-RU" sz="2800" dirty="0"/>
          </a:p>
        </p:txBody>
      </p:sp>
      <p:pic>
        <p:nvPicPr>
          <p:cNvPr id="6146" name="Picture 2" descr="http://kubanphoto.ru/photos/148/15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9144000" cy="4834890"/>
          </a:xfrm>
          <a:prstGeom prst="rect">
            <a:avLst/>
          </a:prstGeom>
          <a:noFill/>
        </p:spPr>
      </p:pic>
      <p:pic>
        <p:nvPicPr>
          <p:cNvPr id="6148" name="Picture 4" descr="http://www.geografia.ru/images/tanzania/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3212976"/>
            <a:ext cx="1870298" cy="2492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Джгутикові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000" dirty="0" smtClean="0"/>
              <a:t>Лейшманії спричинюють виразки, передаються укусом москіта</a:t>
            </a:r>
            <a:endParaRPr lang="ru-RU" sz="2000" dirty="0"/>
          </a:p>
        </p:txBody>
      </p:sp>
      <p:pic>
        <p:nvPicPr>
          <p:cNvPr id="31746" name="Picture 2" descr="Промастигот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23732" y="1239955"/>
            <a:ext cx="5472608" cy="4378089"/>
          </a:xfrm>
          <a:prstGeom prst="rect">
            <a:avLst/>
          </a:prstGeom>
          <a:noFill/>
        </p:spPr>
      </p:pic>
      <p:pic>
        <p:nvPicPr>
          <p:cNvPr id="31748" name="Picture 4" descr="http://upload.wikimedia.org/wikipedia/commons/thumb/a/ad/Leishmania_amastigotes.jpg/180px-Leishmania_amastigot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031942" y="1376770"/>
            <a:ext cx="5472604" cy="4104456"/>
          </a:xfrm>
          <a:prstGeom prst="rect">
            <a:avLst/>
          </a:prstGeom>
          <a:noFill/>
        </p:spPr>
      </p:pic>
      <p:pic>
        <p:nvPicPr>
          <p:cNvPr id="31750" name="Picture 6" descr="http://t1.gstatic.com/images?q=tbn:ANd9GcThAO33jD2yC9ezf00sw-c7hj0p0KCrnpxavaMKbkdPTByFH2O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1268760"/>
            <a:ext cx="2219325" cy="2057401"/>
          </a:xfrm>
          <a:prstGeom prst="rect">
            <a:avLst/>
          </a:prstGeom>
          <a:noFill/>
        </p:spPr>
      </p:pic>
      <p:pic>
        <p:nvPicPr>
          <p:cNvPr id="31752" name="Picture 8" descr="http://zdoroviymir.com/images/articles/bc601c18b7632c7ee628859560320aa5/600_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3284984"/>
            <a:ext cx="3198216" cy="2196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Споровики (усі паразити)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000" dirty="0" smtClean="0"/>
              <a:t>Малярійний плазмодій в еритроцитах людини – збудник малярії </a:t>
            </a:r>
            <a:endParaRPr lang="ru-RU" sz="2000" dirty="0"/>
          </a:p>
        </p:txBody>
      </p:sp>
      <p:pic>
        <p:nvPicPr>
          <p:cNvPr id="5122" name="Picture 2" descr="http://img.gazeta.ru/files3/966/3796966/erit-pic4-452x302-9460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640" y="620688"/>
            <a:ext cx="8261842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Споровики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Зараження відбувається через укус комара анофелеса</a:t>
            </a:r>
            <a:endParaRPr lang="ru-RU" sz="2400" dirty="0"/>
          </a:p>
        </p:txBody>
      </p:sp>
      <p:pic>
        <p:nvPicPr>
          <p:cNvPr id="4098" name="Picture 2" descr="http://chsr.aua.am/malaria/rus/docs/malaria/LifeCicle/lif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849" y="2708920"/>
            <a:ext cx="5181151" cy="3564633"/>
          </a:xfrm>
          <a:prstGeom prst="rect">
            <a:avLst/>
          </a:prstGeom>
          <a:noFill/>
        </p:spPr>
      </p:pic>
      <p:pic>
        <p:nvPicPr>
          <p:cNvPr id="4100" name="Picture 4" descr="http://dommedika.com/laboratoria/Pic/5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01354"/>
            <a:ext cx="4104456" cy="3098463"/>
          </a:xfrm>
          <a:prstGeom prst="rect">
            <a:avLst/>
          </a:prstGeom>
          <a:noFill/>
        </p:spPr>
      </p:pic>
      <p:pic>
        <p:nvPicPr>
          <p:cNvPr id="5122" name="Picture 2" descr="http://www.nanonewsnet.ru/files/thumbs/2011/1152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365104"/>
            <a:ext cx="2304256" cy="168978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51520" y="3933056"/>
            <a:ext cx="3461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Еритроцит людини із плазмодієм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Споровики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Зараження відбувається через укус комара анофелеса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933056"/>
            <a:ext cx="3461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Еритроцит людини із плазмодієм</a:t>
            </a:r>
            <a:endParaRPr lang="ru-RU" dirty="0"/>
          </a:p>
        </p:txBody>
      </p:sp>
      <p:pic>
        <p:nvPicPr>
          <p:cNvPr id="1026" name="Picture 2" descr="http://www.infoniac.ru/upload/medialibrary/db3/db3b0116664fb753c1823a73bee996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144000" cy="444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288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uk-UA" sz="3200" dirty="0" smtClean="0"/>
              <a:t>Малярія убила людей більше,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4320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Ніж Сталін і Гітлер разом</a:t>
            </a:r>
            <a:endParaRPr lang="ru-RU" sz="2400" dirty="0"/>
          </a:p>
        </p:txBody>
      </p:sp>
      <p:pic>
        <p:nvPicPr>
          <p:cNvPr id="48130" name="Picture 2" descr="Малярия убила больше людей, чем Сталин и Гитлер (4 фото - 2.46Mb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764704"/>
            <a:ext cx="3871234" cy="5472608"/>
          </a:xfrm>
          <a:prstGeom prst="rect">
            <a:avLst/>
          </a:prstGeom>
          <a:noFill/>
        </p:spPr>
      </p:pic>
      <p:pic>
        <p:nvPicPr>
          <p:cNvPr id="48132" name="Picture 4" descr="http://802351.info/uploads/posts/2a99bee794aa01682977ad688e868ffa_29_12_2008_0566609001230578549_agentstvo_sra_rushmo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764704"/>
            <a:ext cx="3871234" cy="54726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1442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Інфузорії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8640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Інфузорії поширені скрізь: у морській і прісній воді, ґрунті, як симбіонти і паразити </a:t>
            </a:r>
            <a:r>
              <a:rPr lang="uk-UA" sz="1000" dirty="0" smtClean="0"/>
              <a:t>Прісноводні і симбіотичні інфузорії</a:t>
            </a:r>
            <a:endParaRPr lang="ru-RU" sz="1000" dirty="0"/>
          </a:p>
        </p:txBody>
      </p:sp>
      <p:pic>
        <p:nvPicPr>
          <p:cNvPr id="3074" name="Picture 2" descr="http://journal.foto.ua/wp-content/uploads/2012/01/Entry_19977_trich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7875240" cy="5250160"/>
          </a:xfrm>
          <a:prstGeom prst="rect">
            <a:avLst/>
          </a:prstGeom>
          <a:noFill/>
        </p:spPr>
      </p:pic>
      <p:pic>
        <p:nvPicPr>
          <p:cNvPr id="3076" name="Picture 4" descr="http://biologiya-online.ru/wp-content/uploads/2011/09/11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789040"/>
            <a:ext cx="2530277" cy="20491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Саркодові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Форамініфери – морські черепашкові корененіжки</a:t>
            </a:r>
            <a:endParaRPr lang="ru-RU" sz="2800" dirty="0"/>
          </a:p>
        </p:txBody>
      </p:sp>
      <p:pic>
        <p:nvPicPr>
          <p:cNvPr id="15362" name="Picture 2" descr="http://upload.wikimedia.org/wikipedia/commons/thumb/0/06/Live_Ammonia_tepida.jpg/265px-Live_Ammonia_tep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8420282" cy="56558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Інфузорії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8640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Можуть вільно плавати, прикріплюватися ніжкою до субстрату, є колоніальні форми</a:t>
            </a:r>
            <a:endParaRPr lang="ru-RU" sz="2800" dirty="0"/>
          </a:p>
        </p:txBody>
      </p:sp>
      <p:pic>
        <p:nvPicPr>
          <p:cNvPr id="2050" name="Picture 2" descr="http://www.medclub.ru/img/work/catalog/a_4568_40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657073" y="1349769"/>
            <a:ext cx="5256585" cy="3942439"/>
          </a:xfrm>
          <a:prstGeom prst="rect">
            <a:avLst/>
          </a:prstGeom>
          <a:noFill/>
        </p:spPr>
      </p:pic>
      <p:pic>
        <p:nvPicPr>
          <p:cNvPr id="2054" name="Picture 6" descr="http://edu.knc.ru/bio/ciliaphora/opercu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763513" y="1568794"/>
            <a:ext cx="5256584" cy="3504389"/>
          </a:xfrm>
          <a:prstGeom prst="rect">
            <a:avLst/>
          </a:prstGeom>
          <a:noFill/>
        </p:spPr>
      </p:pic>
      <p:pic>
        <p:nvPicPr>
          <p:cNvPr id="2056" name="Picture 8" descr="vorticella.jpg (7340 bytes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692696"/>
            <a:ext cx="3293598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Найпростіші ґрунту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77272"/>
            <a:ext cx="8229600" cy="8640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Живляться бактеріями, водоростями, органічними речовинами. Ґрунтоутворення</a:t>
            </a:r>
            <a:endParaRPr lang="ru-RU" sz="2800" dirty="0"/>
          </a:p>
        </p:txBody>
      </p:sp>
      <p:pic>
        <p:nvPicPr>
          <p:cNvPr id="1026" name="Picture 2" descr="http://www.aura-z.ru/images/2s37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78724" y="-630452"/>
            <a:ext cx="5040560" cy="7686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Є щорічні конкурси </a:t>
            </a:r>
            <a:r>
              <a:rPr lang="uk-UA" sz="2800" dirty="0" err="1" smtClean="0"/>
              <a:t>макрофотографій</a:t>
            </a:r>
            <a:r>
              <a:rPr lang="uk-UA" sz="2800" dirty="0" smtClean="0"/>
              <a:t>. </a:t>
            </a:r>
            <a:r>
              <a:rPr lang="uk-UA" sz="1000" dirty="0" smtClean="0"/>
              <a:t>Скелет радіолярії  </a:t>
            </a:r>
            <a:endParaRPr lang="ru-RU" sz="1000" dirty="0"/>
          </a:p>
        </p:txBody>
      </p:sp>
      <p:pic>
        <p:nvPicPr>
          <p:cNvPr id="32770" name="Picture 2" descr="http://lol54.ru/uploads/posts/2012-09/thumbs/1347961190_lol54.ru_micro_0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852"/>
            <a:ext cx="9144000" cy="59365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Саркодові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49280"/>
            <a:ext cx="822960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Черепашка складена органічними речовинами, солями </a:t>
            </a:r>
            <a:r>
              <a:rPr lang="uk-UA" sz="2800" dirty="0" err="1" smtClean="0"/>
              <a:t>Са</a:t>
            </a:r>
            <a:r>
              <a:rPr lang="uk-UA" sz="2800" dirty="0" smtClean="0"/>
              <a:t> або </a:t>
            </a:r>
            <a:r>
              <a:rPr lang="en-US" sz="2800" dirty="0" smtClean="0"/>
              <a:t>S</a:t>
            </a:r>
            <a:r>
              <a:rPr lang="uk-UA" sz="2800" dirty="0" smtClean="0"/>
              <a:t>і, має камери</a:t>
            </a:r>
            <a:endParaRPr lang="ru-RU" sz="2800" dirty="0"/>
          </a:p>
        </p:txBody>
      </p:sp>
      <p:pic>
        <p:nvPicPr>
          <p:cNvPr id="14340" name="Picture 4" descr="http://2.bp.blogspot.com/_3DfxIU_ULTs/TPfawAXchvI/AAAAAAAAANE/ppEMZae4xiA/s1600/ig46_sea_Foraminifera_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348880"/>
            <a:ext cx="4860032" cy="3645024"/>
          </a:xfrm>
          <a:prstGeom prst="rect">
            <a:avLst/>
          </a:prstGeom>
          <a:noFill/>
        </p:spPr>
      </p:pic>
      <p:pic>
        <p:nvPicPr>
          <p:cNvPr id="14342" name="Picture 6" descr="http://www.sciencephoto.com/image/365217/large/Z1100076-Light_micrograph_of_Foraminifera-S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692696"/>
            <a:ext cx="5048250" cy="3419475"/>
          </a:xfrm>
          <a:prstGeom prst="rect">
            <a:avLst/>
          </a:prstGeom>
          <a:noFill/>
        </p:spPr>
      </p:pic>
      <p:pic>
        <p:nvPicPr>
          <p:cNvPr id="14344" name="Picture 8" descr="http://www.zin.ru/BioDiv/img/forami_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945375" y="430889"/>
            <a:ext cx="2232248" cy="2755862"/>
          </a:xfrm>
          <a:prstGeom prst="rect">
            <a:avLst/>
          </a:prstGeom>
          <a:noFill/>
        </p:spPr>
      </p:pic>
      <p:pic>
        <p:nvPicPr>
          <p:cNvPr id="14346" name="Picture 10" descr="http://pgbooks.ru/upload/blog/0f1/0f158519a5efcd46d744ddc20506f3e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5882546" y="3486606"/>
            <a:ext cx="2304256" cy="27651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Саркодові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49280"/>
            <a:ext cx="822960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Черепашки форамініфер утворили осадові породи крейду і вапняк</a:t>
            </a:r>
            <a:endParaRPr lang="ru-RU" sz="2800" dirty="0"/>
          </a:p>
        </p:txBody>
      </p:sp>
      <p:pic>
        <p:nvPicPr>
          <p:cNvPr id="13318" name="Picture 6" descr="http://900igr.net/datai/khimija/Krugovorot-ugleroda/0010-012-Izvestnjak-i-m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20688"/>
            <a:ext cx="7200800" cy="5391600"/>
          </a:xfrm>
          <a:prstGeom prst="rect">
            <a:avLst/>
          </a:prstGeom>
          <a:noFill/>
        </p:spPr>
      </p:pic>
      <p:pic>
        <p:nvPicPr>
          <p:cNvPr id="13320" name="Picture 8" descr="http://znaj.net/up/article/img/izvestnja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05064"/>
            <a:ext cx="2376264" cy="1589457"/>
          </a:xfrm>
          <a:prstGeom prst="rect">
            <a:avLst/>
          </a:prstGeom>
          <a:noFill/>
        </p:spPr>
      </p:pic>
      <p:pic>
        <p:nvPicPr>
          <p:cNvPr id="13322" name="Picture 10" descr="http://t1.gstatic.com/images?q=tbn:ANd9GcSmkYvanTgNQ2HxSb6nhIW5byYQzBhu4idaupMhlBjJU2xs1Vv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789040"/>
            <a:ext cx="3024336" cy="2058541"/>
          </a:xfrm>
          <a:prstGeom prst="rect">
            <a:avLst/>
          </a:prstGeom>
          <a:noFill/>
        </p:spPr>
      </p:pic>
      <p:pic>
        <p:nvPicPr>
          <p:cNvPr id="13324" name="Picture 12" descr="http://znaj.net/up/article/img/izvestnja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933056"/>
            <a:ext cx="2592288" cy="17339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Саркодові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Форамініфери, намальовані Ернстом </a:t>
            </a:r>
            <a:r>
              <a:rPr lang="uk-UA" sz="2800" dirty="0" err="1" smtClean="0"/>
              <a:t>Геккелем</a:t>
            </a:r>
            <a:endParaRPr lang="ru-RU" sz="2800" dirty="0"/>
          </a:p>
        </p:txBody>
      </p:sp>
      <p:sp>
        <p:nvSpPr>
          <p:cNvPr id="29698" name="AutoShape 2" descr="http://iclass.home-edu.ru/pluginfile.php/100298/mod_forum/attachment/170269/foraminifer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0" name="AutoShape 4" descr="http://iclass.home-edu.ru/pluginfile.php/100298/mod_forum/attachment/170269/foraminifer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2" name="Picture 6" descr="http://3.bp.blogspot.com/_nQaKjURiO_A/TO_QoTqrcpI/AAAAAAAAAXY/_vFWhhYuGfA/s1600/Haeckel_Thalamophora_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723759" y="-571368"/>
            <a:ext cx="5725536" cy="8035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Саркодові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49280"/>
            <a:ext cx="822960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Радіолярії (променяки) мають внутрішній скелет з </a:t>
            </a:r>
            <a:r>
              <a:rPr lang="en-US" sz="2800" dirty="0" smtClean="0"/>
              <a:t>S</a:t>
            </a:r>
            <a:r>
              <a:rPr lang="uk-UA" sz="2800" dirty="0" err="1" smtClean="0"/>
              <a:t>іО</a:t>
            </a:r>
            <a:r>
              <a:rPr lang="en-US" sz="2800" baseline="-25000" dirty="0" smtClean="0"/>
              <a:t>2</a:t>
            </a:r>
            <a:r>
              <a:rPr lang="uk-UA" sz="2800" dirty="0" smtClean="0"/>
              <a:t> або солей </a:t>
            </a:r>
            <a:r>
              <a:rPr lang="en-US" sz="2800" dirty="0" err="1" smtClean="0"/>
              <a:t>Sr</a:t>
            </a:r>
            <a:endParaRPr lang="ru-RU" sz="2800" dirty="0"/>
          </a:p>
        </p:txBody>
      </p:sp>
      <p:pic>
        <p:nvPicPr>
          <p:cNvPr id="12290" name="Picture 2" descr="http://www.vokrugsveta.ru/img/cmn/2008/12/05/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7587208" cy="2933722"/>
          </a:xfrm>
          <a:prstGeom prst="rect">
            <a:avLst/>
          </a:prstGeom>
          <a:noFill/>
        </p:spPr>
      </p:pic>
      <p:pic>
        <p:nvPicPr>
          <p:cNvPr id="12292" name="Picture 4" descr="http://www.zooeco.com/Im7/radiolari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2887988" y="3240804"/>
            <a:ext cx="2575936" cy="2952328"/>
          </a:xfrm>
          <a:prstGeom prst="rect">
            <a:avLst/>
          </a:prstGeom>
          <a:noFill/>
        </p:spPr>
      </p:pic>
      <p:pic>
        <p:nvPicPr>
          <p:cNvPr id="12294" name="Picture 6" descr="http://incrediblebeings.files.wordpress.com/2010/05/radiolari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3429000"/>
            <a:ext cx="2740900" cy="2576447"/>
          </a:xfrm>
          <a:prstGeom prst="rect">
            <a:avLst/>
          </a:prstGeom>
          <a:noFill/>
        </p:spPr>
      </p:pic>
      <p:pic>
        <p:nvPicPr>
          <p:cNvPr id="12296" name="Picture 8" descr="http://www.radiolaria.org/img/lamprocyclas_maritalis_1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140968"/>
            <a:ext cx="1872208" cy="2833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Саркодові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8229600" cy="5040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Радіолярії, намальовані Ернстом </a:t>
            </a:r>
            <a:r>
              <a:rPr lang="uk-UA" sz="2800" dirty="0" err="1" smtClean="0"/>
              <a:t>Геккелем</a:t>
            </a:r>
            <a:endParaRPr lang="ru-RU" sz="2800" dirty="0"/>
          </a:p>
        </p:txBody>
      </p:sp>
      <p:pic>
        <p:nvPicPr>
          <p:cNvPr id="30722" name="Picture 2" descr="http://upload.wikimedia.org/wikipedia/commons/thumb/6/6e/Haeckel_Stephoidea.jpg/265px-Haeckel_Stephoide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833892" y="-529635"/>
            <a:ext cx="5492533" cy="77931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Саркодові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49280"/>
            <a:ext cx="822960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/>
              <a:t>Скелети радіолярій утворили потужні осадові породи </a:t>
            </a:r>
            <a:r>
              <a:rPr lang="uk-UA" sz="1000" dirty="0" smtClean="0"/>
              <a:t>Анди Яшма</a:t>
            </a:r>
            <a:endParaRPr lang="ru-RU" sz="1000" dirty="0"/>
          </a:p>
        </p:txBody>
      </p:sp>
      <p:pic>
        <p:nvPicPr>
          <p:cNvPr id="11266" name="Picture 2" descr="File:Andes Chile Argent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7938855" cy="5378574"/>
          </a:xfrm>
          <a:prstGeom prst="rect">
            <a:avLst/>
          </a:prstGeom>
          <a:noFill/>
        </p:spPr>
      </p:pic>
      <p:pic>
        <p:nvPicPr>
          <p:cNvPr id="11268" name="Picture 4" descr="http://www.all-gem-stones.net/stones/jasper_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908720"/>
            <a:ext cx="2580878" cy="3045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Тип </a:t>
            </a:r>
            <a:r>
              <a:rPr lang="uk-UA" sz="3200" dirty="0" err="1" smtClean="0"/>
              <a:t>Саркоджгутикові</a:t>
            </a:r>
            <a:r>
              <a:rPr lang="uk-UA" sz="3200" dirty="0" smtClean="0"/>
              <a:t>. Клас Саркодові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122413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400" dirty="0" smtClean="0"/>
              <a:t>Дизентерійна амеба живе в товстому кишечнику людини, але може потрапляти в кров, живитися еритроцитами, спричинюючи тяжке захворювання</a:t>
            </a:r>
            <a:endParaRPr lang="ru-RU" sz="2400" dirty="0"/>
          </a:p>
        </p:txBody>
      </p:sp>
      <p:pic>
        <p:nvPicPr>
          <p:cNvPr id="10242" name="Picture 2" descr="http://intranet.tdmu.edu.ua/data/kafedra/internal/distance/classes_stud/%D0%A0%D1%83%D1%81%D1%81%D0%BA%D0%B8%D0%B9/1%20%D0%BA%D1%83%D1%80%D1%81/%D0%9C%D0%B5%D0%B4%D0%B8%D1%86%D0%B8%D0%BD%D1%81%D0%BA%D0%B0%D1%8F%20%D0%B1%D0%B8%D0%BE%D0%BB%D0%BE%D0%B3%D0%B8%D1%8F,%20%D0%BF%D0%B0%D1%80%D0%B0%D0%B7%D0%B8%D1%82%D0%BE%D0%BB%D0%BE%D0%B3%D0%B8%D1%8F%20%D0%B8%20%D0%B3%D0%B5%D0%BD%D0%B5%D1%82%D0%B8%D0%BA%D0%B0/%D0%A2%D0%B5%D0%BC%D0%B0%204.files/image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620688"/>
            <a:ext cx="6193998" cy="4951091"/>
          </a:xfrm>
          <a:prstGeom prst="rect">
            <a:avLst/>
          </a:prstGeom>
          <a:noFill/>
        </p:spPr>
      </p:pic>
      <p:pic>
        <p:nvPicPr>
          <p:cNvPr id="10244" name="Picture 4" descr="Кишечный амебиаз. Возбудитель амебиаза. Симптомы кишечного амебиаз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196752"/>
            <a:ext cx="4153644" cy="2838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305</Words>
  <Application>Microsoft Office PowerPoint</Application>
  <PresentationFormat>Экран (4:3)</PresentationFormat>
  <Paragraphs>47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Різноманітність і значення найпростіших</vt:lpstr>
      <vt:lpstr>Тип Саркоджгутикові. Клас Саркодові</vt:lpstr>
      <vt:lpstr>Тип Саркоджгутикові. Клас Саркодові</vt:lpstr>
      <vt:lpstr>Тип Саркоджгутикові. Клас Саркодові</vt:lpstr>
      <vt:lpstr>Тип Саркоджгутикові. Клас Саркодові</vt:lpstr>
      <vt:lpstr>Тип Саркоджгутикові. Клас Саркодові</vt:lpstr>
      <vt:lpstr>Тип Саркоджгутикові. Клас Саркодові</vt:lpstr>
      <vt:lpstr>Тип Саркоджгутикові. Клас Саркодові</vt:lpstr>
      <vt:lpstr>Тип Саркоджгутикові. Клас Саркодові</vt:lpstr>
      <vt:lpstr>Тип Саркоджгутикові. Клас Саркодові</vt:lpstr>
      <vt:lpstr>Тип Саркоджгутикові. Клас Джгутикові</vt:lpstr>
      <vt:lpstr>Тип Саркоджгутикові. Клас Джгутикові</vt:lpstr>
      <vt:lpstr>Тип Саркоджгутикові. Клас Джгутикові</vt:lpstr>
      <vt:lpstr>Тип Саркоджгутикові. Клас Джгутикові</vt:lpstr>
      <vt:lpstr>Тип Споровики (усі паразити)</vt:lpstr>
      <vt:lpstr>Тип Споровики</vt:lpstr>
      <vt:lpstr>Тип Споровики</vt:lpstr>
      <vt:lpstr>Малярія убила людей більше,</vt:lpstr>
      <vt:lpstr>Тип Інфузорії</vt:lpstr>
      <vt:lpstr>Тип Інфузорії</vt:lpstr>
      <vt:lpstr>Найпростіші ґрунту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Різноманітність і значення найпростіших</dc:title>
  <dc:creator>User</dc:creator>
  <cp:lastModifiedBy>Пользователь Windows</cp:lastModifiedBy>
  <cp:revision>23</cp:revision>
  <dcterms:created xsi:type="dcterms:W3CDTF">2012-10-08T05:54:02Z</dcterms:created>
  <dcterms:modified xsi:type="dcterms:W3CDTF">2014-10-23T07:49:33Z</dcterms:modified>
</cp:coreProperties>
</file>